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95" r:id="rId3"/>
    <p:sldId id="473" r:id="rId4"/>
    <p:sldId id="474" r:id="rId5"/>
    <p:sldId id="475" r:id="rId6"/>
    <p:sldId id="476" r:id="rId7"/>
    <p:sldId id="286" r:id="rId8"/>
    <p:sldId id="412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472" r:id="rId21"/>
    <p:sldId id="397" r:id="rId22"/>
    <p:sldId id="398" r:id="rId23"/>
    <p:sldId id="399" r:id="rId24"/>
    <p:sldId id="478" r:id="rId25"/>
    <p:sldId id="479" r:id="rId26"/>
    <p:sldId id="480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</p:embeddedFont>
    <p:embeddedFont>
      <p:font typeface="Poppins" panose="020B0604020202020204" charset="0"/>
      <p:regular r:id="rId31"/>
      <p:bold r:id="rId32"/>
      <p:italic r:id="rId33"/>
      <p:boldItalic r:id="rId34"/>
    </p:embeddedFont>
    <p:embeddedFont>
      <p:font typeface="Poppins Medium" panose="020B0604020202020204" charset="0"/>
      <p:regular r:id="rId35"/>
      <p:italic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AD3B3F-066F-4CA4-B888-442D6DDC4D55}">
          <p14:sldIdLst>
            <p14:sldId id="256"/>
            <p14:sldId id="295"/>
            <p14:sldId id="473"/>
            <p14:sldId id="474"/>
            <p14:sldId id="475"/>
            <p14:sldId id="476"/>
            <p14:sldId id="286"/>
            <p14:sldId id="412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472"/>
            <p14:sldId id="397"/>
            <p14:sldId id="398"/>
            <p14:sldId id="399"/>
            <p14:sldId id="478"/>
            <p14:sldId id="479"/>
            <p14:sldId id="480"/>
          </p14:sldIdLst>
        </p14:section>
        <p14:section name="Default Section" id="{BD48037B-4712-4469-9546-FD110773426E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>
        <p:scale>
          <a:sx n="54" d="100"/>
          <a:sy n="54" d="100"/>
        </p:scale>
        <p:origin x="-730" y="-58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57DFF-8C3F-4C8E-9D1D-9D02142D7ECD}" type="datetimeFigureOut">
              <a:rPr lang="en-US" smtClean="0"/>
              <a:t>17/10/2024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23919-0E10-4D2D-800F-3BEF7767B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8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23919-0E10-4D2D-800F-3BEF7767B6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23919-0E10-4D2D-800F-3BEF7767B6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31044"/>
            <a:ext cx="11353800" cy="1143000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70C0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78062"/>
            <a:ext cx="11963400" cy="6667500"/>
          </a:xfrm>
        </p:spPr>
        <p:txBody>
          <a:bodyPr>
            <a:normAutofit/>
          </a:bodyPr>
          <a:lstStyle>
            <a:lvl1pPr algn="just">
              <a:defRPr sz="4000">
                <a:solidFill>
                  <a:srgbClr val="0070C0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defRPr>
            </a:lvl1pPr>
            <a:lvl2pPr algn="just">
              <a:defRPr sz="4000">
                <a:solidFill>
                  <a:srgbClr val="0070C0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defRPr>
            </a:lvl2pPr>
            <a:lvl3pPr algn="just">
              <a:defRPr sz="4000">
                <a:solidFill>
                  <a:srgbClr val="0070C0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defRPr>
            </a:lvl3pPr>
            <a:lvl4pPr algn="just">
              <a:defRPr sz="4000">
                <a:solidFill>
                  <a:srgbClr val="0070C0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defRPr>
            </a:lvl4pPr>
            <a:lvl5pPr algn="just">
              <a:defRPr sz="4000">
                <a:solidFill>
                  <a:srgbClr val="0070C0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xmlns="" id="{B58E7968-27D7-2BD6-3CAF-1C3BBA24F3CD}"/>
              </a:ext>
            </a:extLst>
          </p:cNvPr>
          <p:cNvSpPr/>
          <p:nvPr userDrawn="1"/>
        </p:nvSpPr>
        <p:spPr>
          <a:xfrm rot="7659121">
            <a:off x="13959061" y="543529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xmlns="" id="{9A28D872-36EB-4FBF-9ED8-984210FAE876}"/>
              </a:ext>
            </a:extLst>
          </p:cNvPr>
          <p:cNvSpPr/>
          <p:nvPr userDrawn="1"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xmlns="" id="{B61A47A8-C120-44C9-97E6-21ADA8A7A72E}"/>
              </a:ext>
            </a:extLst>
          </p:cNvPr>
          <p:cNvSpPr/>
          <p:nvPr userDrawn="1"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xmlns="" id="{F9194AE9-4E27-4530-91CC-5CFAB5620AA7}"/>
              </a:ext>
            </a:extLst>
          </p:cNvPr>
          <p:cNvSpPr/>
          <p:nvPr userDrawn="1"/>
        </p:nvSpPr>
        <p:spPr>
          <a:xfrm>
            <a:off x="-4481012" y="-438143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xmlns="" id="{948D9E07-75DC-4163-8D33-8710FADF13E8}"/>
              </a:ext>
            </a:extLst>
          </p:cNvPr>
          <p:cNvSpPr/>
          <p:nvPr userDrawn="1"/>
        </p:nvSpPr>
        <p:spPr>
          <a:xfrm rot="7659121">
            <a:off x="14835449" y="548113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pitchFamily="2" charset="0"/>
          <a:ea typeface="+mj-ea"/>
          <a:cs typeface="Poppins Medium" panose="00000600000000000000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5.sv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4835449" y="548113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-4481012" y="-438143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2434" y="3688117"/>
            <a:ext cx="1618313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Poppins Medium" panose="00000600000000000000" pitchFamily="2" charset="0"/>
                <a:ea typeface="CMU Sans Serif Demi Condensed" panose="02000706000000000000" pitchFamily="2" charset="0"/>
                <a:cs typeface="Poppins Medium" panose="00000600000000000000" pitchFamily="2" charset="0"/>
              </a:rPr>
              <a:t>Shirt sales forecasting and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EBCAAA5-A455-4B2F-9AD4-32DEA9AC434F}"/>
              </a:ext>
            </a:extLst>
          </p:cNvPr>
          <p:cNvGrpSpPr/>
          <p:nvPr/>
        </p:nvGrpSpPr>
        <p:grpSpPr>
          <a:xfrm>
            <a:off x="9144000" y="114300"/>
            <a:ext cx="8068562" cy="2419420"/>
            <a:chOff x="9144000" y="57080"/>
            <a:chExt cx="7469890" cy="24194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FD1069B-9AE5-40C9-9ED6-2CE5A4A7D239}"/>
                </a:ext>
              </a:extLst>
            </p:cNvPr>
            <p:cNvSpPr txBox="1"/>
            <p:nvPr/>
          </p:nvSpPr>
          <p:spPr>
            <a:xfrm>
              <a:off x="9222705" y="497348"/>
              <a:ext cx="7391185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800" dirty="0">
                  <a:solidFill>
                    <a:srgbClr val="0070C0"/>
                  </a:solidFill>
                  <a:latin typeface="Poppins Medium" panose="00000600000000000000" pitchFamily="2" charset="0"/>
                  <a:ea typeface="CMU Sans Serif Demi Condensed" panose="02000706000000000000" pitchFamily="2" charset="0"/>
                  <a:cs typeface="Poppins Medium" panose="00000600000000000000" pitchFamily="2" charset="0"/>
                </a:rPr>
                <a:t>DEPI</a:t>
              </a:r>
            </a:p>
            <a:p>
              <a:pPr>
                <a:spcAft>
                  <a:spcPts val="600"/>
                </a:spcAft>
              </a:pPr>
              <a:r>
                <a:rPr lang="en-US" sz="2800" dirty="0">
                  <a:solidFill>
                    <a:srgbClr val="0070C0"/>
                  </a:solidFill>
                  <a:latin typeface="Poppins Medium" panose="00000600000000000000" pitchFamily="2" charset="0"/>
                  <a:ea typeface="CMU Sans Serif Demi Condensed" panose="02000706000000000000" pitchFamily="2" charset="0"/>
                  <a:cs typeface="Poppins Medium" panose="00000600000000000000" pitchFamily="2" charset="0"/>
                </a:rPr>
                <a:t>IBM-Data science professional certificate</a:t>
              </a:r>
            </a:p>
            <a:p>
              <a:pPr>
                <a:spcAft>
                  <a:spcPts val="600"/>
                </a:spcAft>
              </a:pPr>
              <a:r>
                <a:rPr lang="en-US" sz="2800" dirty="0">
                  <a:solidFill>
                    <a:srgbClr val="0070C0"/>
                  </a:solidFill>
                  <a:latin typeface="Poppins Medium" panose="00000600000000000000" pitchFamily="2" charset="0"/>
                  <a:ea typeface="CMU Sans Serif Demi Condensed" panose="02000706000000000000" pitchFamily="2" charset="0"/>
                  <a:cs typeface="Poppins Medium" panose="00000600000000000000" pitchFamily="2" charset="0"/>
                </a:rPr>
                <a:t>Final project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CC3C1BCE-5637-B2DC-7566-D036142114DE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57080"/>
              <a:ext cx="0" cy="241942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9070B47-38BE-F2FD-A5B2-FDC7199C3B2F}"/>
              </a:ext>
            </a:extLst>
          </p:cNvPr>
          <p:cNvSpPr/>
          <p:nvPr/>
        </p:nvSpPr>
        <p:spPr>
          <a:xfrm>
            <a:off x="152400" y="8222133"/>
            <a:ext cx="7391400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xmlns="" id="{224B3C04-5580-45C9-93AE-9AD995E2BCFE}"/>
              </a:ext>
            </a:extLst>
          </p:cNvPr>
          <p:cNvSpPr txBox="1"/>
          <p:nvPr/>
        </p:nvSpPr>
        <p:spPr>
          <a:xfrm>
            <a:off x="12039600" y="7429500"/>
            <a:ext cx="486075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  <a:buSzPct val="140000"/>
            </a:pPr>
            <a:r>
              <a:rPr lang="en-US" sz="3200" spc="140" dirty="0">
                <a:solidFill>
                  <a:srgbClr val="0070C0"/>
                </a:solidFill>
                <a:latin typeface="Poppins Medium" panose="00000600000000000000" pitchFamily="2" charset="0"/>
                <a:ea typeface="CMU Sans Serif Demi Condensed" panose="02000706000000000000" pitchFamily="2" charset="0"/>
                <a:cs typeface="Poppins Medium" panose="00000600000000000000" pitchFamily="2" charset="0"/>
              </a:rPr>
              <a:t>Supervised by</a:t>
            </a:r>
          </a:p>
          <a:p>
            <a:pPr algn="ctr">
              <a:spcAft>
                <a:spcPts val="600"/>
              </a:spcAft>
              <a:buSzPct val="140000"/>
            </a:pPr>
            <a:r>
              <a:rPr lang="en-US" sz="2800" spc="140" dirty="0">
                <a:latin typeface="Poppins" panose="00000500000000000000" pitchFamily="2" charset="0"/>
                <a:ea typeface="CMU Sans Serif Demi Condensed" panose="02000706000000000000" pitchFamily="2" charset="0"/>
                <a:cs typeface="Poppins" panose="00000500000000000000" pitchFamily="2" charset="0"/>
              </a:rPr>
              <a:t>Eng. Islam Adel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AF9B9B1-36CB-4146-BA47-3A60542958F7}"/>
              </a:ext>
            </a:extLst>
          </p:cNvPr>
          <p:cNvGrpSpPr/>
          <p:nvPr/>
        </p:nvGrpSpPr>
        <p:grpSpPr>
          <a:xfrm>
            <a:off x="1097810" y="6361666"/>
            <a:ext cx="6654640" cy="940870"/>
            <a:chOff x="648334" y="6570702"/>
            <a:chExt cx="6654640" cy="940870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xmlns="" id="{CE9F9281-5E45-2CDD-7822-24B9C601076A}"/>
                </a:ext>
              </a:extLst>
            </p:cNvPr>
            <p:cNvSpPr txBox="1"/>
            <p:nvPr/>
          </p:nvSpPr>
          <p:spPr>
            <a:xfrm>
              <a:off x="906913" y="6570702"/>
              <a:ext cx="4579487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Aft>
                  <a:spcPts val="600"/>
                </a:spcAft>
                <a:buSzPct val="140000"/>
              </a:pPr>
              <a:r>
                <a:rPr lang="en-US" sz="3200" spc="140" dirty="0">
                  <a:solidFill>
                    <a:srgbClr val="0070C0"/>
                  </a:solidFill>
                  <a:latin typeface="Poppins Medium" panose="00000600000000000000" pitchFamily="2" charset="0"/>
                  <a:ea typeface="CMU Sans Serif Demi Condensed" panose="02000706000000000000" pitchFamily="2" charset="0"/>
                  <a:cs typeface="Poppins Medium" panose="00000600000000000000" pitchFamily="2" charset="0"/>
                </a:rPr>
                <a:t>Team Members</a:t>
              </a:r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xmlns="" id="{BC1ED0B1-6426-45A4-ABEB-73CEFC7B0592}"/>
                </a:ext>
              </a:extLst>
            </p:cNvPr>
            <p:cNvSpPr txBox="1"/>
            <p:nvPr/>
          </p:nvSpPr>
          <p:spPr>
            <a:xfrm>
              <a:off x="648334" y="7142240"/>
              <a:ext cx="6654640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spcAft>
                  <a:spcPts val="600"/>
                </a:spcAft>
                <a:buSzPct val="140000"/>
                <a:buFont typeface="Arial" panose="020B0604020202020204" pitchFamily="34" charset="0"/>
                <a:buChar char="•"/>
              </a:pPr>
              <a:r>
                <a:rPr lang="en-US" sz="2400" spc="140" dirty="0">
                  <a:solidFill>
                    <a:srgbClr val="231F20"/>
                  </a:solidFill>
                  <a:latin typeface="Poppins" panose="00000500000000000000" pitchFamily="2" charset="0"/>
                  <a:ea typeface="CMU Sans Serif Demi Condensed" panose="02000706000000000000" pitchFamily="2" charset="0"/>
                  <a:cs typeface="Poppins" panose="00000500000000000000" pitchFamily="2" charset="0"/>
                </a:rPr>
                <a:t>Mohamed Adel Mohamed Hamzawi</a:t>
              </a:r>
            </a:p>
          </p:txBody>
        </p:sp>
      </p:grpSp>
      <p:pic>
        <p:nvPicPr>
          <p:cNvPr id="1026" name="Picture 2" descr="DEBI 2023/2024 Registration Opens, Inviting Young Professionals to ...">
            <a:extLst>
              <a:ext uri="{FF2B5EF4-FFF2-40B4-BE49-F238E27FC236}">
                <a16:creationId xmlns:a16="http://schemas.microsoft.com/office/drawing/2014/main" xmlns="" id="{877C1819-2814-10C8-D65B-D8FDEDB09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5" t="3487" r="29103" b="-3487"/>
          <a:stretch/>
        </p:blipFill>
        <p:spPr bwMode="auto">
          <a:xfrm>
            <a:off x="5924633" y="144917"/>
            <a:ext cx="2897629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BDBF4CD3-CE6F-FA94-8A5E-489346F2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4706600" cy="1143000"/>
          </a:xfrm>
        </p:spPr>
        <p:txBody>
          <a:bodyPr/>
          <a:lstStyle/>
          <a:p>
            <a:r>
              <a:rPr lang="en-US" dirty="0"/>
              <a:t>Data splitting to train and test datasets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4C307E5-95C0-6BFD-3D98-1FCB869C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33" y="2685279"/>
            <a:ext cx="15144767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06C21D3-E39D-3C67-072B-84A1BE0B6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33" y="4152153"/>
            <a:ext cx="15144767" cy="1210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B7DCC5A-5FBD-0EC8-C922-B509CE02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33" y="5686264"/>
            <a:ext cx="15144767" cy="128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05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xmlns="" id="{B19EEA1B-E1BC-AD67-09F8-30DA9D75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5316200" cy="1143000"/>
          </a:xfrm>
        </p:spPr>
        <p:txBody>
          <a:bodyPr/>
          <a:lstStyle/>
          <a:p>
            <a:r>
              <a:rPr lang="en-US" dirty="0"/>
              <a:t>Checking stationarity using Dickey-Fuller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A5B2D8F-26A1-FE7A-82DA-8D695783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09900"/>
            <a:ext cx="1511081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15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>
            <a:extLst>
              <a:ext uri="{FF2B5EF4-FFF2-40B4-BE49-F238E27FC236}">
                <a16:creationId xmlns:a16="http://schemas.microsoft.com/office/drawing/2014/main" xmlns="" id="{DA44E2A5-A9FC-CEFF-7DE0-2BA2907F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6687800" cy="1143000"/>
          </a:xfrm>
        </p:spPr>
        <p:txBody>
          <a:bodyPr/>
          <a:lstStyle/>
          <a:p>
            <a:r>
              <a:rPr lang="en-US" dirty="0"/>
              <a:t>Conducting Auto-correlation function (ACF)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83BE7E9-2BA2-A6B2-838F-45B11AA7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2" y="3543300"/>
            <a:ext cx="8903128" cy="2763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2BF598-BF25-05F9-F041-219B19C12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808" y="2400300"/>
            <a:ext cx="852869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0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1E39C868-8CAF-A9D6-EDC9-C3DDAB40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2573000" cy="1143000"/>
          </a:xfrm>
        </p:spPr>
        <p:txBody>
          <a:bodyPr/>
          <a:lstStyle/>
          <a:p>
            <a:r>
              <a:rPr lang="en-US" dirty="0"/>
              <a:t>ARIMA model training iterations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C24F563-872B-B8BD-4CE9-491E4DE6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757"/>
          <a:stretch/>
        </p:blipFill>
        <p:spPr>
          <a:xfrm>
            <a:off x="838200" y="2483644"/>
            <a:ext cx="7696200" cy="63936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FF174D8-A298-4C87-3D70-754F955643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4" r="16530"/>
          <a:stretch/>
        </p:blipFill>
        <p:spPr>
          <a:xfrm>
            <a:off x="8975983" y="2400300"/>
            <a:ext cx="8778617" cy="10935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93E5FB3-229C-BFA0-D37C-43CEF1F5DB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471"/>
          <a:stretch/>
        </p:blipFill>
        <p:spPr>
          <a:xfrm>
            <a:off x="8975983" y="3543300"/>
            <a:ext cx="5820587" cy="548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15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ADF8672F-4D48-2043-E818-EB47B8F1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4782800" cy="1143000"/>
          </a:xfrm>
        </p:spPr>
        <p:txBody>
          <a:bodyPr/>
          <a:lstStyle/>
          <a:p>
            <a:r>
              <a:rPr lang="en-US" dirty="0"/>
              <a:t>Compare models using log likely-hood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0E56075-C300-2426-0C01-BD17ADF3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33700"/>
            <a:ext cx="12268200" cy="2567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88A324-FF6B-BB65-93FA-2B71A61DBF49}"/>
              </a:ext>
            </a:extLst>
          </p:cNvPr>
          <p:cNvSpPr txBox="1"/>
          <p:nvPr/>
        </p:nvSpPr>
        <p:spPr>
          <a:xfrm>
            <a:off x="1371600" y="221789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Log-likelihood function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219D1DA-D32C-1AEF-6AF9-DC436F4E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374727"/>
            <a:ext cx="12115800" cy="526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90DBC6D-6649-BFF5-31E4-5430A117A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432668"/>
            <a:ext cx="2286000" cy="3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88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xmlns="" id="{CF4111C8-CC78-1630-EBFC-201C5F45A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4782800" cy="1143000"/>
          </a:xfrm>
        </p:spPr>
        <p:txBody>
          <a:bodyPr/>
          <a:lstStyle/>
          <a:p>
            <a:r>
              <a:rPr lang="en-US" dirty="0"/>
              <a:t>Forecasting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9CDC96-E342-A3DD-C0FF-AD7BFC4F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1700"/>
            <a:ext cx="4079631" cy="655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B457475-33EC-41BD-E188-F6C6F9A3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157046"/>
            <a:ext cx="9489744" cy="717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27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77195A33-C907-B2F9-AAA0-C56329E5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3792200" cy="1143000"/>
          </a:xfrm>
        </p:spPr>
        <p:txBody>
          <a:bodyPr/>
          <a:lstStyle/>
          <a:p>
            <a:r>
              <a:rPr lang="en-US" dirty="0"/>
              <a:t>Plotting predicted vs actual 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DD6D7D6-39BA-4CE9-1F8C-2BEC817E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5500"/>
            <a:ext cx="16605738" cy="78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3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75795CAF-C374-82D8-C472-3B0FC809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4478000" cy="1143000"/>
          </a:xfrm>
        </p:spPr>
        <p:txBody>
          <a:bodyPr/>
          <a:lstStyle/>
          <a:p>
            <a:r>
              <a:rPr lang="en-US" dirty="0"/>
              <a:t>Why did the model not perform well?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DF12B68-5C8C-3054-4EFB-51897A15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4" y="1874044"/>
            <a:ext cx="9448800" cy="8345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D360CF2-22A7-74A3-CBFC-0EA48301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801334"/>
            <a:ext cx="8534400" cy="85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89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5887F58-694A-FA9E-ED1B-A72965BA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Auto-ARIMA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0A66940-D49B-D33E-49A1-7AD084C98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46" y="2095500"/>
            <a:ext cx="8292385" cy="4984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4B644F8-27CF-BD5D-B6D3-6419EA86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948" y="2400300"/>
            <a:ext cx="7913606" cy="71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B90175-C8D5-F46F-2C3B-9B1E0211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149"/>
          <a:stretch/>
        </p:blipFill>
        <p:spPr>
          <a:xfrm>
            <a:off x="1133985" y="2247901"/>
            <a:ext cx="11251000" cy="14477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2206797F-6842-162C-A276-EBDBFF5B3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1353800" cy="1143000"/>
          </a:xfrm>
        </p:spPr>
        <p:txBody>
          <a:bodyPr/>
          <a:lstStyle/>
          <a:p>
            <a:r>
              <a:rPr lang="en-US" dirty="0"/>
              <a:t>Plotting Auto-ARIMA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FF68ABB-4194-0AFD-1B6A-9DAFE53E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47" y="4219648"/>
            <a:ext cx="11245138" cy="1610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B208AEE-99DD-B434-95FD-7AA3839A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08" y="6057900"/>
            <a:ext cx="11808292" cy="387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31CA5B9-8AE4-7F12-9C35-E49AE0680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2019300"/>
            <a:ext cx="4188292" cy="5214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A1EC7CA-C95E-2E73-3547-56E857547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7400" y="7510357"/>
            <a:ext cx="3654892" cy="26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0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6B04049-6170-EE63-3E60-625FEE15772D}"/>
              </a:ext>
            </a:extLst>
          </p:cNvPr>
          <p:cNvSpPr txBox="1"/>
          <p:nvPr/>
        </p:nvSpPr>
        <p:spPr>
          <a:xfrm>
            <a:off x="6248400" y="991174"/>
            <a:ext cx="1428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Dataset Overview</a:t>
            </a:r>
            <a:endParaRPr lang="en-GB" sz="4000" dirty="0">
              <a:solidFill>
                <a:srgbClr val="0070C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3683A3F-E751-C772-38A6-CE8CCCA65D4E}"/>
              </a:ext>
            </a:extLst>
          </p:cNvPr>
          <p:cNvSpPr txBox="1"/>
          <p:nvPr/>
        </p:nvSpPr>
        <p:spPr>
          <a:xfrm>
            <a:off x="2971800" y="2247900"/>
            <a:ext cx="1428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data consists of 3 datasets: orders,  products, customers</a:t>
            </a:r>
            <a:endParaRPr lang="en-GB" sz="2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xmlns="" id="{DC573739-06C0-1D58-D8B2-FD204D0A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264519"/>
            <a:ext cx="8240275" cy="232442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3F5052C7-445A-B1A1-6516-703777D3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68" y="5973716"/>
            <a:ext cx="7543800" cy="228631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AC5190C3-126A-327D-EB5B-9412C7832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64519"/>
            <a:ext cx="7297168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2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14">
            <a:extLst>
              <a:ext uri="{FF2B5EF4-FFF2-40B4-BE49-F238E27FC236}">
                <a16:creationId xmlns:a16="http://schemas.microsoft.com/office/drawing/2014/main" xmlns="" id="{DFD56331-EF0D-4E4D-B809-0B92A3CFF45F}"/>
              </a:ext>
            </a:extLst>
          </p:cNvPr>
          <p:cNvSpPr/>
          <p:nvPr/>
        </p:nvSpPr>
        <p:spPr>
          <a:xfrm>
            <a:off x="2535203" y="6896100"/>
            <a:ext cx="13217591" cy="914400"/>
          </a:xfrm>
          <a:prstGeom prst="roundRect">
            <a:avLst>
              <a:gd name="adj" fmla="val 16509"/>
            </a:avLst>
          </a:prstGeom>
          <a:noFill/>
        </p:spPr>
        <p:txBody>
          <a:bodyPr/>
          <a:lstStyle/>
          <a:p>
            <a:pPr algn="ctr"/>
            <a:r>
              <a:rPr lang="en-US" sz="8000">
                <a:solidFill>
                  <a:schemeClr val="bg1"/>
                </a:solidFill>
                <a:latin typeface="Poppins Medium" panose="00000600000000000000" pitchFamily="2" charset="0"/>
                <a:ea typeface="CMU Sans Serif Demi Condensed" panose="02000706000000000000" pitchFamily="2" charset="0"/>
                <a:cs typeface="Poppins Medium" panose="00000600000000000000" pitchFamily="2" charset="0"/>
              </a:rPr>
              <a:t>Performance metrics</a:t>
            </a:r>
            <a:endParaRPr lang="en-US" sz="8000" dirty="0">
              <a:solidFill>
                <a:schemeClr val="bg1"/>
              </a:solidFill>
              <a:latin typeface="Poppins Medium" panose="00000600000000000000" pitchFamily="2" charset="0"/>
              <a:ea typeface="CMU Sans Serif Demi Condensed" panose="02000706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074" name="Picture 2" descr="The Best Developer Performance Metrics — – Brian York – Medium">
            <a:extLst>
              <a:ext uri="{FF2B5EF4-FFF2-40B4-BE49-F238E27FC236}">
                <a16:creationId xmlns:a16="http://schemas.microsoft.com/office/drawing/2014/main" xmlns="" id="{9BAF43DA-6B31-BAA7-08D6-5FF47926A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48" y="1181100"/>
            <a:ext cx="8801100" cy="54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801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3EDA5B86-A552-D2E5-9225-4C80CD1C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3563600" cy="1143000"/>
          </a:xfrm>
        </p:spPr>
        <p:txBody>
          <a:bodyPr/>
          <a:lstStyle/>
          <a:p>
            <a:r>
              <a:rPr lang="en-US" dirty="0"/>
              <a:t>Performance metrics calculation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8689D70-929E-B980-B233-295B3F18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69" y="1894559"/>
            <a:ext cx="7136140" cy="5582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B6D450A-EF79-4D86-8AE6-D7B5FE76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54" y="7477359"/>
            <a:ext cx="5993138" cy="2300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F61BB11-F8F4-DC25-ED87-BEB6CACE3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095500"/>
            <a:ext cx="8153400" cy="4281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1766079-7F4F-4F7F-D9F9-BDA5A844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6389223"/>
            <a:ext cx="7136140" cy="36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91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8B9D38CA-7512-535C-1167-1A37E853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2649200" cy="1143000"/>
          </a:xfrm>
        </p:spPr>
        <p:txBody>
          <a:bodyPr/>
          <a:lstStyle/>
          <a:p>
            <a:r>
              <a:rPr lang="en-US" dirty="0"/>
              <a:t>Logging model with parameters and metrics on </a:t>
            </a:r>
            <a:r>
              <a:rPr lang="en-US" dirty="0" err="1"/>
              <a:t>MLFlow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2C51554-8B75-0FEA-5467-2ABD996D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58213"/>
            <a:ext cx="11582400" cy="767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77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424705-32D4-067B-D591-363939CE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88733"/>
            <a:ext cx="13182600" cy="7870433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xmlns="" id="{7B1789A6-8614-9155-2763-C8B05DBAB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6288"/>
            <a:ext cx="13563600" cy="1143000"/>
          </a:xfrm>
        </p:spPr>
        <p:txBody>
          <a:bodyPr/>
          <a:lstStyle/>
          <a:p>
            <a:r>
              <a:rPr lang="en-US" dirty="0"/>
              <a:t>Project dashboard on </a:t>
            </a:r>
            <a:r>
              <a:rPr lang="en-US" dirty="0" err="1"/>
              <a:t>MLflow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09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MLOPS , DEPLOYMENT AND STREAMLIT</a:t>
            </a:r>
            <a:endParaRPr lang="ar-EG" dirty="0"/>
          </a:p>
        </p:txBody>
      </p:sp>
      <p:pic>
        <p:nvPicPr>
          <p:cNvPr id="1026" name="Picture 2" descr="C:\Users\Ahmed\Desktop\cod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" t="3863" r="5219" b="32419"/>
          <a:stretch/>
        </p:blipFill>
        <p:spPr bwMode="auto">
          <a:xfrm>
            <a:off x="897988" y="2095500"/>
            <a:ext cx="8001000" cy="80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hmed\Desktop\cod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" t="66587" r="18989" b="3987"/>
          <a:stretch/>
        </p:blipFill>
        <p:spPr bwMode="auto">
          <a:xfrm>
            <a:off x="9814560" y="2095500"/>
            <a:ext cx="8031480" cy="560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4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hmed\Desktop\code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4078" r="15630" b="44939"/>
          <a:stretch/>
        </p:blipFill>
        <p:spPr bwMode="auto">
          <a:xfrm>
            <a:off x="152400" y="190500"/>
            <a:ext cx="8763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hmed\Desktop\code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54490" r="3601" b="4100"/>
          <a:stretch/>
        </p:blipFill>
        <p:spPr bwMode="auto">
          <a:xfrm>
            <a:off x="9220200" y="190500"/>
            <a:ext cx="8614118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680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hmed\Desktop\code3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81100"/>
            <a:ext cx="150622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hmed\Desktop\code4p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17" y="4381500"/>
            <a:ext cx="58864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2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79B9DEE-4853-5B3D-7C37-57873D9FAFC4}"/>
              </a:ext>
            </a:extLst>
          </p:cNvPr>
          <p:cNvSpPr txBox="1"/>
          <p:nvPr/>
        </p:nvSpPr>
        <p:spPr>
          <a:xfrm>
            <a:off x="6477000" y="419100"/>
            <a:ext cx="1428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Data preprocessing</a:t>
            </a:r>
            <a:endParaRPr lang="en-GB" sz="4000" dirty="0">
              <a:solidFill>
                <a:srgbClr val="0070C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F91833-2CF7-7399-79B2-9E4B7A3EA66C}"/>
              </a:ext>
            </a:extLst>
          </p:cNvPr>
          <p:cNvSpPr txBox="1"/>
          <p:nvPr/>
        </p:nvSpPr>
        <p:spPr>
          <a:xfrm>
            <a:off x="3048000" y="1638300"/>
            <a:ext cx="1428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1- merge the 3 datasets into 1 sheet bases on </a:t>
            </a:r>
            <a:r>
              <a:rPr lang="en-US" sz="2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order_id</a:t>
            </a:r>
            <a:endParaRPr lang="en-GB" sz="2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CA63EE07-EDD2-A850-1D59-077A2AB5A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61520"/>
            <a:ext cx="12966032" cy="2296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68C44E-F50A-9473-6D23-F4266BA63FAC}"/>
              </a:ext>
            </a:extLst>
          </p:cNvPr>
          <p:cNvSpPr txBox="1"/>
          <p:nvPr/>
        </p:nvSpPr>
        <p:spPr>
          <a:xfrm>
            <a:off x="3048000" y="4719310"/>
            <a:ext cx="1428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2- </a:t>
            </a:r>
            <a:r>
              <a:rPr lang="en-GB" sz="2800" dirty="0"/>
              <a:t>Handling Missing Values, Removing Duplicates and Standardizing Formats</a:t>
            </a:r>
            <a:endParaRPr lang="en-GB" sz="2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5618A99A-5B6B-B445-52D9-96369434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79" y="5492437"/>
            <a:ext cx="12974053" cy="384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80900D0-BE61-1102-5C45-3496B5108D65}"/>
              </a:ext>
            </a:extLst>
          </p:cNvPr>
          <p:cNvSpPr txBox="1"/>
          <p:nvPr/>
        </p:nvSpPr>
        <p:spPr>
          <a:xfrm>
            <a:off x="6477000" y="419100"/>
            <a:ext cx="1428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70C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Sales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A3090E-EF8B-B806-87CE-AFAB0B441C38}"/>
              </a:ext>
            </a:extLst>
          </p:cNvPr>
          <p:cNvSpPr txBox="1"/>
          <p:nvPr/>
        </p:nvSpPr>
        <p:spPr>
          <a:xfrm>
            <a:off x="3505200" y="1304059"/>
            <a:ext cx="1428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1- </a:t>
            </a:r>
            <a:r>
              <a:rPr lang="en-GB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Revenue per year</a:t>
            </a:r>
          </a:p>
        </p:txBody>
      </p:sp>
      <p:pic>
        <p:nvPicPr>
          <p:cNvPr id="9" name="Picture 8" descr="A graph of blue bars&#10;&#10;Description automatically generated">
            <a:extLst>
              <a:ext uri="{FF2B5EF4-FFF2-40B4-BE49-F238E27FC236}">
                <a16:creationId xmlns:a16="http://schemas.microsoft.com/office/drawing/2014/main" xmlns="" id="{372263D2-2CC5-E302-A6BC-F9C4E312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14085"/>
            <a:ext cx="6477904" cy="4306029"/>
          </a:xfrm>
          <a:prstGeom prst="rect">
            <a:avLst/>
          </a:prstGeom>
        </p:spPr>
      </p:pic>
      <p:pic>
        <p:nvPicPr>
          <p:cNvPr id="11" name="Picture 10" descr="A graph of blue bars&#10;&#10;Description automatically generated">
            <a:extLst>
              <a:ext uri="{FF2B5EF4-FFF2-40B4-BE49-F238E27FC236}">
                <a16:creationId xmlns:a16="http://schemas.microsoft.com/office/drawing/2014/main" xmlns="" id="{2B2E3F52-C70C-9DEB-893B-DBF601BB2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838700"/>
            <a:ext cx="6525536" cy="4495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0ACF340-E2BE-A24D-BBE3-66EE1A354754}"/>
              </a:ext>
            </a:extLst>
          </p:cNvPr>
          <p:cNvSpPr txBox="1"/>
          <p:nvPr/>
        </p:nvSpPr>
        <p:spPr>
          <a:xfrm>
            <a:off x="8382000" y="5829300"/>
            <a:ext cx="1428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2- </a:t>
            </a:r>
            <a:r>
              <a:rPr lang="en-GB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Orders per year</a:t>
            </a:r>
          </a:p>
        </p:txBody>
      </p:sp>
    </p:spTree>
    <p:extLst>
      <p:ext uri="{BB962C8B-B14F-4D97-AF65-F5344CB8AC3E}">
        <p14:creationId xmlns:p14="http://schemas.microsoft.com/office/powerpoint/2010/main" val="345455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xmlns="" id="{B53881EB-51CE-BC7D-1913-A11A969FD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1" y="4251237"/>
            <a:ext cx="6954220" cy="5582429"/>
          </a:xfrm>
          <a:prstGeom prst="rect">
            <a:avLst/>
          </a:prstGeom>
        </p:spPr>
      </p:pic>
      <p:pic>
        <p:nvPicPr>
          <p:cNvPr id="17" name="Picture 16" descr="A graph of blue bars&#10;&#10;Description automatically generated">
            <a:extLst>
              <a:ext uri="{FF2B5EF4-FFF2-40B4-BE49-F238E27FC236}">
                <a16:creationId xmlns:a16="http://schemas.microsoft.com/office/drawing/2014/main" xmlns="" id="{F868FA9E-13FC-CE7A-C2A9-958D31E88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453334"/>
            <a:ext cx="7001852" cy="3992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DFEBDA-F065-1BCD-152F-459758984456}"/>
              </a:ext>
            </a:extLst>
          </p:cNvPr>
          <p:cNvSpPr txBox="1"/>
          <p:nvPr/>
        </p:nvSpPr>
        <p:spPr>
          <a:xfrm>
            <a:off x="5105400" y="723900"/>
            <a:ext cx="1428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3- </a:t>
            </a:r>
            <a:r>
              <a:rPr lang="en-GB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Revenue per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E4C9F60-A38C-AE16-5C6D-892B2A571B32}"/>
              </a:ext>
            </a:extLst>
          </p:cNvPr>
          <p:cNvSpPr txBox="1"/>
          <p:nvPr/>
        </p:nvSpPr>
        <p:spPr>
          <a:xfrm>
            <a:off x="10616924" y="4664242"/>
            <a:ext cx="1428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4- </a:t>
            </a:r>
            <a:r>
              <a:rPr lang="en-GB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Revenue per month</a:t>
            </a:r>
          </a:p>
        </p:txBody>
      </p:sp>
    </p:spTree>
    <p:extLst>
      <p:ext uri="{BB962C8B-B14F-4D97-AF65-F5344CB8AC3E}">
        <p14:creationId xmlns:p14="http://schemas.microsoft.com/office/powerpoint/2010/main" val="100878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e chart with numbers and text&#10;&#10;Description automatically generated">
            <a:extLst>
              <a:ext uri="{FF2B5EF4-FFF2-40B4-BE49-F238E27FC236}">
                <a16:creationId xmlns:a16="http://schemas.microsoft.com/office/drawing/2014/main" xmlns="" id="{8477FC31-AF8E-CFC3-0B37-F757ADB53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952500"/>
            <a:ext cx="7924800" cy="449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954FEB-19E4-AF77-273D-52221B8D9C9A}"/>
              </a:ext>
            </a:extLst>
          </p:cNvPr>
          <p:cNvSpPr txBox="1"/>
          <p:nvPr/>
        </p:nvSpPr>
        <p:spPr>
          <a:xfrm>
            <a:off x="4343400" y="1409700"/>
            <a:ext cx="1428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5- </a:t>
            </a:r>
            <a:r>
              <a:rPr lang="en-GB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Orders by Gender</a:t>
            </a:r>
          </a:p>
        </p:txBody>
      </p:sp>
      <p:pic>
        <p:nvPicPr>
          <p:cNvPr id="4" name="Picture 3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xmlns="" id="{A19DC03E-3F73-1FE0-9911-4B7127B62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762500"/>
            <a:ext cx="6906589" cy="4849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EF70C3-3A4D-A18B-77FD-28F7D9CF51B2}"/>
              </a:ext>
            </a:extLst>
          </p:cNvPr>
          <p:cNvSpPr txBox="1"/>
          <p:nvPr/>
        </p:nvSpPr>
        <p:spPr>
          <a:xfrm>
            <a:off x="8915400" y="5643890"/>
            <a:ext cx="1428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6- </a:t>
            </a:r>
            <a:r>
              <a:rPr lang="en-GB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Top 10 Most </a:t>
            </a:r>
            <a:r>
              <a:rPr lang="en-GB" sz="2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Orderd</a:t>
            </a:r>
            <a:r>
              <a:rPr lang="en-GB" sz="2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products</a:t>
            </a:r>
          </a:p>
        </p:txBody>
      </p:sp>
    </p:spTree>
    <p:extLst>
      <p:ext uri="{BB962C8B-B14F-4D97-AF65-F5344CB8AC3E}">
        <p14:creationId xmlns:p14="http://schemas.microsoft.com/office/powerpoint/2010/main" val="4213410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mplete Guide To Time Series Forecasting With Codes - vrogue.co">
            <a:extLst>
              <a:ext uri="{FF2B5EF4-FFF2-40B4-BE49-F238E27FC236}">
                <a16:creationId xmlns:a16="http://schemas.microsoft.com/office/drawing/2014/main" xmlns="" id="{B5AAE24D-83E9-5B99-F439-027BACED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509611"/>
            <a:ext cx="9448800" cy="531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reeform 14">
            <a:extLst>
              <a:ext uri="{FF2B5EF4-FFF2-40B4-BE49-F238E27FC236}">
                <a16:creationId xmlns:a16="http://schemas.microsoft.com/office/drawing/2014/main" xmlns="" id="{DFD56331-EF0D-4E4D-B809-0B92A3CFF45F}"/>
              </a:ext>
            </a:extLst>
          </p:cNvPr>
          <p:cNvSpPr/>
          <p:nvPr/>
        </p:nvSpPr>
        <p:spPr>
          <a:xfrm>
            <a:off x="2535203" y="6896100"/>
            <a:ext cx="13217591" cy="914400"/>
          </a:xfrm>
          <a:prstGeom prst="roundRect">
            <a:avLst>
              <a:gd name="adj" fmla="val 16509"/>
            </a:avLst>
          </a:prstGeom>
          <a:noFill/>
        </p:spPr>
        <p:txBody>
          <a:bodyPr/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Poppins Medium" panose="00000600000000000000" pitchFamily="2" charset="0"/>
                <a:ea typeface="CMU Sans Serif Demi Condensed" panose="02000706000000000000" pitchFamily="2" charset="0"/>
                <a:cs typeface="Poppins Medium" panose="00000600000000000000" pitchFamily="2" charset="0"/>
              </a:rPr>
              <a:t>Time 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1679700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828E8AF4-CD6F-46D4-BE28-905DD95B4A30}"/>
              </a:ext>
            </a:extLst>
          </p:cNvPr>
          <p:cNvSpPr txBox="1">
            <a:spLocks/>
          </p:cNvSpPr>
          <p:nvPr/>
        </p:nvSpPr>
        <p:spPr>
          <a:xfrm>
            <a:off x="4800600" y="800100"/>
            <a:ext cx="9191933" cy="404115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oppins Medium" panose="00000600000000000000" pitchFamily="2" charset="0"/>
                <a:ea typeface="+mj-ea"/>
                <a:cs typeface="Poppins Medium" panose="00000600000000000000" pitchFamily="2" charset="0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Time series forecasting process</a:t>
            </a:r>
            <a:endParaRPr lang="en-US" sz="10000" dirty="0">
              <a:solidFill>
                <a:srgbClr val="0070C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992B237F-21B0-3B4D-8C25-77D1D81B67FD}"/>
              </a:ext>
            </a:extLst>
          </p:cNvPr>
          <p:cNvSpPr/>
          <p:nvPr/>
        </p:nvSpPr>
        <p:spPr>
          <a:xfrm>
            <a:off x="8355330" y="2351313"/>
            <a:ext cx="2263140" cy="11064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45694B54-FDA9-190B-F366-5D701268EFC1}"/>
              </a:ext>
            </a:extLst>
          </p:cNvPr>
          <p:cNvCxnSpPr>
            <a:cxnSpLocks/>
          </p:cNvCxnSpPr>
          <p:nvPr/>
        </p:nvCxnSpPr>
        <p:spPr>
          <a:xfrm>
            <a:off x="9486900" y="3245576"/>
            <a:ext cx="0" cy="1338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86745A0-FE9B-1D99-F81F-5DAD302D2091}"/>
              </a:ext>
            </a:extLst>
          </p:cNvPr>
          <p:cNvSpPr/>
          <p:nvPr/>
        </p:nvSpPr>
        <p:spPr>
          <a:xfrm>
            <a:off x="8055027" y="4396159"/>
            <a:ext cx="2933700" cy="826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splitting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090E426-8EDC-244A-65C6-5BB8D612761B}"/>
              </a:ext>
            </a:extLst>
          </p:cNvPr>
          <p:cNvSpPr/>
          <p:nvPr/>
        </p:nvSpPr>
        <p:spPr>
          <a:xfrm>
            <a:off x="8055027" y="5541709"/>
            <a:ext cx="2933700" cy="826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data stationarity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C67C925-39F1-48C6-09EF-0E76FA0C1CA4}"/>
              </a:ext>
            </a:extLst>
          </p:cNvPr>
          <p:cNvSpPr/>
          <p:nvPr/>
        </p:nvSpPr>
        <p:spPr>
          <a:xfrm>
            <a:off x="8055027" y="6679609"/>
            <a:ext cx="2933700" cy="826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Iterate on ARIMA with different parameters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C4B8058-761B-C901-B6BC-B36907620C32}"/>
              </a:ext>
            </a:extLst>
          </p:cNvPr>
          <p:cNvSpPr/>
          <p:nvPr/>
        </p:nvSpPr>
        <p:spPr>
          <a:xfrm>
            <a:off x="8081260" y="7817509"/>
            <a:ext cx="2933700" cy="826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Forecast and plot prediction vs actual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4D6F25C-89A6-9364-AF2D-792014206BC1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521877" y="5222892"/>
            <a:ext cx="0" cy="31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46F59C0-2821-CC51-7DDE-371D5B2D763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9521877" y="6368442"/>
            <a:ext cx="0" cy="31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2CF1C4C-3E52-CF12-D358-5E7560F933A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521877" y="7506342"/>
            <a:ext cx="26233" cy="31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746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5DC0FCE-BC09-A875-4444-DEFE0034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199" y="1028700"/>
            <a:ext cx="3810000" cy="88686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0812E7EB-00EE-DDC5-E55B-C378B57E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1044"/>
            <a:ext cx="14325600" cy="1143000"/>
          </a:xfrm>
        </p:spPr>
        <p:txBody>
          <a:bodyPr/>
          <a:lstStyle/>
          <a:p>
            <a:r>
              <a:rPr lang="en-US" dirty="0"/>
              <a:t>Date-indexing and NAN cells filling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BBD6C56-B3BA-C956-BC84-25AE57AC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46"/>
          <a:stretch/>
        </p:blipFill>
        <p:spPr>
          <a:xfrm>
            <a:off x="304801" y="2547329"/>
            <a:ext cx="13345708" cy="2596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1478A1C-4076-E0A8-73CB-9CF9F5E7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415850"/>
            <a:ext cx="13345708" cy="11494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DD8E9A7-6011-D20F-44C5-71B8B9610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6972300"/>
            <a:ext cx="13487399" cy="10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89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190</Words>
  <Application>Microsoft Office PowerPoint</Application>
  <PresentationFormat>Custom</PresentationFormat>
  <Paragraphs>46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CMU Sans Serif Demi Condensed</vt:lpstr>
      <vt:lpstr>Poppins</vt:lpstr>
      <vt:lpstr>Poppins Medium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Date-indexing and NAN cells filling</vt:lpstr>
      <vt:lpstr>Data splitting to train and test datasets</vt:lpstr>
      <vt:lpstr>Checking stationarity using Dickey-Fuller</vt:lpstr>
      <vt:lpstr>Conducting Auto-correlation function (ACF)</vt:lpstr>
      <vt:lpstr>ARIMA model training iterations</vt:lpstr>
      <vt:lpstr>Compare models using log likely-hood</vt:lpstr>
      <vt:lpstr>Forecasting</vt:lpstr>
      <vt:lpstr>Plotting predicted vs actual output</vt:lpstr>
      <vt:lpstr>Why did the model not perform well?</vt:lpstr>
      <vt:lpstr>Trying Auto-ARIMA</vt:lpstr>
      <vt:lpstr>Plotting Auto-ARIMA model</vt:lpstr>
      <vt:lpstr>PowerPoint Presentation</vt:lpstr>
      <vt:lpstr>Performance metrics calculation</vt:lpstr>
      <vt:lpstr>Logging model with parameters and metrics on MLFlow</vt:lpstr>
      <vt:lpstr>Project dashboard on MLflow</vt:lpstr>
      <vt:lpstr>MLOPS , DEPLOYMENT AND STREAMLIT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Abdulhamid</dc:creator>
  <cp:lastModifiedBy>Ahmed Ashraf</cp:lastModifiedBy>
  <cp:revision>125</cp:revision>
  <dcterms:created xsi:type="dcterms:W3CDTF">2006-08-16T00:00:00Z</dcterms:created>
  <dcterms:modified xsi:type="dcterms:W3CDTF">2024-10-17T13:53:15Z</dcterms:modified>
  <dc:identifier>DAFtkGH379k</dc:identifier>
</cp:coreProperties>
</file>